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7" r:id="rId1"/>
  </p:sldMasterIdLst>
  <p:notesMasterIdLst>
    <p:notesMasterId r:id="rId49"/>
  </p:notesMasterIdLst>
  <p:sldIdLst>
    <p:sldId id="256" r:id="rId2"/>
    <p:sldId id="308" r:id="rId3"/>
    <p:sldId id="309" r:id="rId4"/>
    <p:sldId id="271" r:id="rId5"/>
    <p:sldId id="311" r:id="rId6"/>
    <p:sldId id="258" r:id="rId7"/>
    <p:sldId id="312" r:id="rId8"/>
    <p:sldId id="259" r:id="rId9"/>
    <p:sldId id="262" r:id="rId10"/>
    <p:sldId id="315" r:id="rId11"/>
    <p:sldId id="316" r:id="rId12"/>
    <p:sldId id="313" r:id="rId13"/>
    <p:sldId id="334" r:id="rId14"/>
    <p:sldId id="264" r:id="rId15"/>
    <p:sldId id="335" r:id="rId16"/>
    <p:sldId id="320" r:id="rId17"/>
    <p:sldId id="329" r:id="rId18"/>
    <p:sldId id="330" r:id="rId19"/>
    <p:sldId id="331" r:id="rId20"/>
    <p:sldId id="332" r:id="rId21"/>
    <p:sldId id="333" r:id="rId22"/>
    <p:sldId id="336" r:id="rId23"/>
    <p:sldId id="257" r:id="rId24"/>
    <p:sldId id="324" r:id="rId25"/>
    <p:sldId id="337" r:id="rId26"/>
    <p:sldId id="263" r:id="rId27"/>
    <p:sldId id="32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4" r:id="rId44"/>
    <p:sldId id="355" r:id="rId45"/>
    <p:sldId id="356" r:id="rId46"/>
    <p:sldId id="357" r:id="rId47"/>
    <p:sldId id="358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Anton" panose="020B0604020202020204" charset="0"/>
      <p:regular r:id="rId57"/>
    </p:embeddedFont>
    <p:embeddedFont>
      <p:font typeface="Play" panose="020B0604020202020204" charset="0"/>
      <p:regular r:id="rId58"/>
      <p:bold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09EDF4-1FF1-4C49-B017-A3974A66D4F7}">
  <a:tblStyle styleId="{9109EDF4-1FF1-4C49-B017-A3974A66D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C249B5-003F-4A17-B684-CE4671B080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9DB40-C42B-4C05-A740-BCA09C001801}" type="doc">
      <dgm:prSet loTypeId="urn:microsoft.com/office/officeart/2005/8/layout/process5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5E91ED2-2212-4EC7-8B71-05E1EC33A65B}">
      <dgm:prSet phldrT="[Text]"/>
      <dgm:spPr/>
      <dgm:t>
        <a:bodyPr/>
        <a:lstStyle/>
        <a:p>
          <a:r>
            <a:rPr lang="en-US" smtClean="0"/>
            <a:t>Django Web App</a:t>
          </a:r>
          <a:endParaRPr lang="en-US" dirty="0"/>
        </a:p>
      </dgm:t>
    </dgm:pt>
    <dgm:pt modelId="{1027CD6B-1FD9-4EC6-89B0-5C5574C36599}" type="parTrans" cxnId="{2A771461-75FE-4250-BF2F-C02F0E86A817}">
      <dgm:prSet/>
      <dgm:spPr/>
      <dgm:t>
        <a:bodyPr/>
        <a:lstStyle/>
        <a:p>
          <a:endParaRPr lang="en-US"/>
        </a:p>
      </dgm:t>
    </dgm:pt>
    <dgm:pt modelId="{F0A140C5-A74F-4125-95A5-6A88F6D49E52}" type="sibTrans" cxnId="{2A771461-75FE-4250-BF2F-C02F0E86A817}">
      <dgm:prSet/>
      <dgm:spPr/>
      <dgm:t>
        <a:bodyPr/>
        <a:lstStyle/>
        <a:p>
          <a:endParaRPr lang="en-US"/>
        </a:p>
      </dgm:t>
    </dgm:pt>
    <dgm:pt modelId="{D3A737C5-AC7F-447D-8D72-DB02B7B06329}">
      <dgm:prSet phldrT="[Text]"/>
      <dgm:spPr/>
      <dgm:t>
        <a:bodyPr/>
        <a:lstStyle/>
        <a:p>
          <a:r>
            <a:rPr lang="en-US" smtClean="0"/>
            <a:t>SQL Server Database</a:t>
          </a:r>
          <a:endParaRPr lang="en-US" dirty="0"/>
        </a:p>
      </dgm:t>
    </dgm:pt>
    <dgm:pt modelId="{F41423B6-902A-4BFA-82E3-79925CA7D2AB}" type="parTrans" cxnId="{0A24C241-209D-4866-A7E7-FC2222D0ADC4}">
      <dgm:prSet/>
      <dgm:spPr/>
      <dgm:t>
        <a:bodyPr/>
        <a:lstStyle/>
        <a:p>
          <a:endParaRPr lang="en-US"/>
        </a:p>
      </dgm:t>
    </dgm:pt>
    <dgm:pt modelId="{9B4346FF-BE86-41D4-937C-5504777EC404}" type="sibTrans" cxnId="{0A24C241-209D-4866-A7E7-FC2222D0ADC4}">
      <dgm:prSet/>
      <dgm:spPr/>
      <dgm:t>
        <a:bodyPr/>
        <a:lstStyle/>
        <a:p>
          <a:endParaRPr lang="en-US"/>
        </a:p>
      </dgm:t>
    </dgm:pt>
    <dgm:pt modelId="{82E32F94-B718-4D22-AC9F-4541F17D2D95}">
      <dgm:prSet phldrT="[Text]"/>
      <dgm:spPr/>
      <dgm:t>
        <a:bodyPr/>
        <a:lstStyle/>
        <a:p>
          <a:r>
            <a:rPr lang="en-US" smtClean="0"/>
            <a:t>Populate Database</a:t>
          </a:r>
          <a:endParaRPr lang="en-US" dirty="0"/>
        </a:p>
      </dgm:t>
    </dgm:pt>
    <dgm:pt modelId="{384A73B5-81FD-4C12-906F-76DB333D60FF}" type="parTrans" cxnId="{F1BA55CC-90D4-4F84-8024-FA30BCCA37AC}">
      <dgm:prSet/>
      <dgm:spPr/>
      <dgm:t>
        <a:bodyPr/>
        <a:lstStyle/>
        <a:p>
          <a:endParaRPr lang="en-US"/>
        </a:p>
      </dgm:t>
    </dgm:pt>
    <dgm:pt modelId="{59CF5A6B-CE3A-4444-9054-DAEC1563944D}" type="sibTrans" cxnId="{F1BA55CC-90D4-4F84-8024-FA30BCCA37AC}">
      <dgm:prSet/>
      <dgm:spPr/>
      <dgm:t>
        <a:bodyPr/>
        <a:lstStyle/>
        <a:p>
          <a:endParaRPr lang="en-US"/>
        </a:p>
      </dgm:t>
    </dgm:pt>
    <dgm:pt modelId="{DBEF76B6-DEB1-4EEB-AA2F-064ADBD12E4E}">
      <dgm:prSet phldrT="[Text]"/>
      <dgm:spPr/>
      <dgm:t>
        <a:bodyPr/>
        <a:lstStyle/>
        <a:p>
          <a:r>
            <a:rPr lang="en-US" smtClean="0"/>
            <a:t>Deployment (Azure Services)</a:t>
          </a:r>
          <a:endParaRPr lang="en-US" dirty="0"/>
        </a:p>
      </dgm:t>
    </dgm:pt>
    <dgm:pt modelId="{09130979-68E2-47D7-B109-578C52E67387}" type="parTrans" cxnId="{B031791D-8BBC-4216-905C-DEA0E019803D}">
      <dgm:prSet/>
      <dgm:spPr/>
      <dgm:t>
        <a:bodyPr/>
        <a:lstStyle/>
        <a:p>
          <a:endParaRPr lang="en-US"/>
        </a:p>
      </dgm:t>
    </dgm:pt>
    <dgm:pt modelId="{9E6C60E6-2709-44CE-811C-40DEA3E9D565}" type="sibTrans" cxnId="{B031791D-8BBC-4216-905C-DEA0E019803D}">
      <dgm:prSet/>
      <dgm:spPr/>
      <dgm:t>
        <a:bodyPr/>
        <a:lstStyle/>
        <a:p>
          <a:endParaRPr lang="en-US"/>
        </a:p>
      </dgm:t>
    </dgm:pt>
    <dgm:pt modelId="{1EC931A1-E250-49B6-A0DF-D625982049D1}">
      <dgm:prSet phldrT="[Text]"/>
      <dgm:spPr/>
      <dgm:t>
        <a:bodyPr/>
        <a:lstStyle/>
        <a:p>
          <a:r>
            <a:rPr lang="en-US" smtClean="0"/>
            <a:t>Data Warehouse</a:t>
          </a:r>
          <a:endParaRPr lang="en-US" dirty="0"/>
        </a:p>
      </dgm:t>
    </dgm:pt>
    <dgm:pt modelId="{1373827D-F8EF-4295-B699-AEB414CF0679}" type="parTrans" cxnId="{82958A69-5762-44F3-92EF-0C003F66BD80}">
      <dgm:prSet/>
      <dgm:spPr/>
      <dgm:t>
        <a:bodyPr/>
        <a:lstStyle/>
        <a:p>
          <a:endParaRPr lang="en-US"/>
        </a:p>
      </dgm:t>
    </dgm:pt>
    <dgm:pt modelId="{02D65037-200D-479C-8FB8-D02C18FE4B43}" type="sibTrans" cxnId="{82958A69-5762-44F3-92EF-0C003F66BD80}">
      <dgm:prSet/>
      <dgm:spPr/>
      <dgm:t>
        <a:bodyPr/>
        <a:lstStyle/>
        <a:p>
          <a:endParaRPr lang="en-US"/>
        </a:p>
      </dgm:t>
    </dgm:pt>
    <dgm:pt modelId="{B81506EF-9101-45B4-B3CD-4C199AF56512}">
      <dgm:prSet/>
      <dgm:spPr/>
      <dgm:t>
        <a:bodyPr/>
        <a:lstStyle/>
        <a:p>
          <a:r>
            <a:rPr lang="en-US" smtClean="0"/>
            <a:t>Reporting using Power BI</a:t>
          </a:r>
          <a:endParaRPr lang="en-US" dirty="0"/>
        </a:p>
      </dgm:t>
    </dgm:pt>
    <dgm:pt modelId="{0EDBBF45-56F9-4919-A502-82FE1A5B080F}" type="parTrans" cxnId="{424D77C6-AB25-4E10-B6BE-0252AA4E5BE3}">
      <dgm:prSet/>
      <dgm:spPr/>
      <dgm:t>
        <a:bodyPr/>
        <a:lstStyle/>
        <a:p>
          <a:endParaRPr lang="en-US"/>
        </a:p>
      </dgm:t>
    </dgm:pt>
    <dgm:pt modelId="{1B19D7EA-7B61-4C87-97E4-A7F050E11840}" type="sibTrans" cxnId="{424D77C6-AB25-4E10-B6BE-0252AA4E5BE3}">
      <dgm:prSet/>
      <dgm:spPr/>
      <dgm:t>
        <a:bodyPr/>
        <a:lstStyle/>
        <a:p>
          <a:endParaRPr lang="en-US"/>
        </a:p>
      </dgm:t>
    </dgm:pt>
    <dgm:pt modelId="{5AB202AD-9629-4F39-A7B9-D6F10994AF0C}">
      <dgm:prSet/>
      <dgm:spPr/>
      <dgm:t>
        <a:bodyPr/>
        <a:lstStyle/>
        <a:p>
          <a:r>
            <a:rPr lang="en-US" smtClean="0"/>
            <a:t>Forecasting Using Python Model</a:t>
          </a:r>
          <a:endParaRPr lang="en-US" dirty="0"/>
        </a:p>
      </dgm:t>
    </dgm:pt>
    <dgm:pt modelId="{815E6CF4-9AF1-4EB2-B628-89DE8DFFFBD0}" type="parTrans" cxnId="{E88164DC-FE81-4D94-A229-782E7582CB11}">
      <dgm:prSet/>
      <dgm:spPr/>
      <dgm:t>
        <a:bodyPr/>
        <a:lstStyle/>
        <a:p>
          <a:endParaRPr lang="en-US"/>
        </a:p>
      </dgm:t>
    </dgm:pt>
    <dgm:pt modelId="{C18DA049-8D99-4AED-B3A9-92DBA865FBC3}" type="sibTrans" cxnId="{E88164DC-FE81-4D94-A229-782E7582CB11}">
      <dgm:prSet/>
      <dgm:spPr/>
      <dgm:t>
        <a:bodyPr/>
        <a:lstStyle/>
        <a:p>
          <a:endParaRPr lang="en-US"/>
        </a:p>
      </dgm:t>
    </dgm:pt>
    <dgm:pt modelId="{78794B2A-3C33-4B9D-B320-D2E2FEEC41C4}" type="pres">
      <dgm:prSet presAssocID="{4CE9DB40-C42B-4C05-A740-BCA09C00180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D7C7A2-D95D-4AC5-84B1-32980F4E89FC}" type="pres">
      <dgm:prSet presAssocID="{55E91ED2-2212-4EC7-8B71-05E1EC33A65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0FEDB-5744-4520-BC06-CB16B9942921}" type="pres">
      <dgm:prSet presAssocID="{F0A140C5-A74F-4125-95A5-6A88F6D49E5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9A032546-9C6D-48A7-8639-EEB97256AEB1}" type="pres">
      <dgm:prSet presAssocID="{F0A140C5-A74F-4125-95A5-6A88F6D49E5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FABE4BF8-6C24-4111-86F2-219F7D9416AC}" type="pres">
      <dgm:prSet presAssocID="{D3A737C5-AC7F-447D-8D72-DB02B7B0632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0FF38-CFC6-4967-85CE-A174713F1776}" type="pres">
      <dgm:prSet presAssocID="{9B4346FF-BE86-41D4-937C-5504777EC404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34CD04A-203F-4EC7-8E36-054E3AE4D55C}" type="pres">
      <dgm:prSet presAssocID="{9B4346FF-BE86-41D4-937C-5504777EC404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CF140E37-9098-4986-A29F-5AED54E4239F}" type="pres">
      <dgm:prSet presAssocID="{82E32F94-B718-4D22-AC9F-4541F17D2D9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D7CE6-D3B8-4F80-B7FB-9CEAE595471A}" type="pres">
      <dgm:prSet presAssocID="{59CF5A6B-CE3A-4444-9054-DAEC1563944D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8EA3B95-EA30-43B7-8451-121B74A59E3C}" type="pres">
      <dgm:prSet presAssocID="{59CF5A6B-CE3A-4444-9054-DAEC1563944D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9298F9EC-614C-4CFD-ABD0-D81AAB2AC9F9}" type="pres">
      <dgm:prSet presAssocID="{DBEF76B6-DEB1-4EEB-AA2F-064ADBD12E4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5C908-D349-4E2C-9B56-DC55DAE658BF}" type="pres">
      <dgm:prSet presAssocID="{9E6C60E6-2709-44CE-811C-40DEA3E9D565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EACCCC7-F918-44C4-A055-8EA33F313486}" type="pres">
      <dgm:prSet presAssocID="{9E6C60E6-2709-44CE-811C-40DEA3E9D565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06BF68D1-BEEE-4618-BC3A-11A31FAC171E}" type="pres">
      <dgm:prSet presAssocID="{1EC931A1-E250-49B6-A0DF-D625982049D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65793-9015-4FBA-BDCC-5B9158C3A11A}" type="pres">
      <dgm:prSet presAssocID="{02D65037-200D-479C-8FB8-D02C18FE4B43}" presName="sibTrans" presStyleLbl="sibTrans2D1" presStyleIdx="4" presStyleCnt="6"/>
      <dgm:spPr/>
      <dgm:t>
        <a:bodyPr/>
        <a:lstStyle/>
        <a:p>
          <a:endParaRPr lang="en-US"/>
        </a:p>
      </dgm:t>
    </dgm:pt>
    <dgm:pt modelId="{DA9CF6DC-625D-4668-A2AC-BAB937F94A57}" type="pres">
      <dgm:prSet presAssocID="{02D65037-200D-479C-8FB8-D02C18FE4B43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2D61095A-250B-438C-9165-D873988345CB}" type="pres">
      <dgm:prSet presAssocID="{B81506EF-9101-45B4-B3CD-4C199AF5651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A38F5C-2FC1-4BDE-8B86-5FDF46F4D0C9}" type="pres">
      <dgm:prSet presAssocID="{1B19D7EA-7B61-4C87-97E4-A7F050E1184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681C6822-CE6F-4899-BA87-D920FF40FB52}" type="pres">
      <dgm:prSet presAssocID="{1B19D7EA-7B61-4C87-97E4-A7F050E1184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3C17D74D-1C8C-4663-9272-FBFA7FE5E219}" type="pres">
      <dgm:prSet presAssocID="{5AB202AD-9629-4F39-A7B9-D6F10994AF0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50F27C-F13B-4554-8B3F-4E563BC64763}" type="presOf" srcId="{5AB202AD-9629-4F39-A7B9-D6F10994AF0C}" destId="{3C17D74D-1C8C-4663-9272-FBFA7FE5E219}" srcOrd="0" destOrd="0" presId="urn:microsoft.com/office/officeart/2005/8/layout/process5"/>
    <dgm:cxn modelId="{424D77C6-AB25-4E10-B6BE-0252AA4E5BE3}" srcId="{4CE9DB40-C42B-4C05-A740-BCA09C001801}" destId="{B81506EF-9101-45B4-B3CD-4C199AF56512}" srcOrd="5" destOrd="0" parTransId="{0EDBBF45-56F9-4919-A502-82FE1A5B080F}" sibTransId="{1B19D7EA-7B61-4C87-97E4-A7F050E11840}"/>
    <dgm:cxn modelId="{F1BA55CC-90D4-4F84-8024-FA30BCCA37AC}" srcId="{4CE9DB40-C42B-4C05-A740-BCA09C001801}" destId="{82E32F94-B718-4D22-AC9F-4541F17D2D95}" srcOrd="2" destOrd="0" parTransId="{384A73B5-81FD-4C12-906F-76DB333D60FF}" sibTransId="{59CF5A6B-CE3A-4444-9054-DAEC1563944D}"/>
    <dgm:cxn modelId="{DA980BCF-5776-4F64-95A3-3994EC13DEAA}" type="presOf" srcId="{4CE9DB40-C42B-4C05-A740-BCA09C001801}" destId="{78794B2A-3C33-4B9D-B320-D2E2FEEC41C4}" srcOrd="0" destOrd="0" presId="urn:microsoft.com/office/officeart/2005/8/layout/process5"/>
    <dgm:cxn modelId="{0A24C241-209D-4866-A7E7-FC2222D0ADC4}" srcId="{4CE9DB40-C42B-4C05-A740-BCA09C001801}" destId="{D3A737C5-AC7F-447D-8D72-DB02B7B06329}" srcOrd="1" destOrd="0" parTransId="{F41423B6-902A-4BFA-82E3-79925CA7D2AB}" sibTransId="{9B4346FF-BE86-41D4-937C-5504777EC404}"/>
    <dgm:cxn modelId="{D715E398-2D1A-4FC2-B602-8167CD49EF3B}" type="presOf" srcId="{1B19D7EA-7B61-4C87-97E4-A7F050E11840}" destId="{681C6822-CE6F-4899-BA87-D920FF40FB52}" srcOrd="1" destOrd="0" presId="urn:microsoft.com/office/officeart/2005/8/layout/process5"/>
    <dgm:cxn modelId="{79BA6B76-12AF-4E05-B2FE-F7ED011782B9}" type="presOf" srcId="{F0A140C5-A74F-4125-95A5-6A88F6D49E52}" destId="{9A032546-9C6D-48A7-8639-EEB97256AEB1}" srcOrd="1" destOrd="0" presId="urn:microsoft.com/office/officeart/2005/8/layout/process5"/>
    <dgm:cxn modelId="{FEF350D3-0C51-4036-ABCA-560D1FACAF28}" type="presOf" srcId="{1EC931A1-E250-49B6-A0DF-D625982049D1}" destId="{06BF68D1-BEEE-4618-BC3A-11A31FAC171E}" srcOrd="0" destOrd="0" presId="urn:microsoft.com/office/officeart/2005/8/layout/process5"/>
    <dgm:cxn modelId="{EA0A3FF7-4699-4392-A174-C7D0BCBFD855}" type="presOf" srcId="{59CF5A6B-CE3A-4444-9054-DAEC1563944D}" destId="{D8EA3B95-EA30-43B7-8451-121B74A59E3C}" srcOrd="1" destOrd="0" presId="urn:microsoft.com/office/officeart/2005/8/layout/process5"/>
    <dgm:cxn modelId="{2C3DC186-A9FA-4EEF-9F1B-58BC7877AF19}" type="presOf" srcId="{1B19D7EA-7B61-4C87-97E4-A7F050E11840}" destId="{CCA38F5C-2FC1-4BDE-8B86-5FDF46F4D0C9}" srcOrd="0" destOrd="0" presId="urn:microsoft.com/office/officeart/2005/8/layout/process5"/>
    <dgm:cxn modelId="{0E715266-5B74-4450-9330-47DF51F38CF0}" type="presOf" srcId="{D3A737C5-AC7F-447D-8D72-DB02B7B06329}" destId="{FABE4BF8-6C24-4111-86F2-219F7D9416AC}" srcOrd="0" destOrd="0" presId="urn:microsoft.com/office/officeart/2005/8/layout/process5"/>
    <dgm:cxn modelId="{4CCA8706-05FE-4D68-9EEF-ED18B8F1430C}" type="presOf" srcId="{9E6C60E6-2709-44CE-811C-40DEA3E9D565}" destId="{B655C908-D349-4E2C-9B56-DC55DAE658BF}" srcOrd="0" destOrd="0" presId="urn:microsoft.com/office/officeart/2005/8/layout/process5"/>
    <dgm:cxn modelId="{60D12804-7CA2-4328-A4A0-7A49176D411C}" type="presOf" srcId="{02D65037-200D-479C-8FB8-D02C18FE4B43}" destId="{DA9CF6DC-625D-4668-A2AC-BAB937F94A57}" srcOrd="1" destOrd="0" presId="urn:microsoft.com/office/officeart/2005/8/layout/process5"/>
    <dgm:cxn modelId="{B031791D-8BBC-4216-905C-DEA0E019803D}" srcId="{4CE9DB40-C42B-4C05-A740-BCA09C001801}" destId="{DBEF76B6-DEB1-4EEB-AA2F-064ADBD12E4E}" srcOrd="3" destOrd="0" parTransId="{09130979-68E2-47D7-B109-578C52E67387}" sibTransId="{9E6C60E6-2709-44CE-811C-40DEA3E9D565}"/>
    <dgm:cxn modelId="{82958A69-5762-44F3-92EF-0C003F66BD80}" srcId="{4CE9DB40-C42B-4C05-A740-BCA09C001801}" destId="{1EC931A1-E250-49B6-A0DF-D625982049D1}" srcOrd="4" destOrd="0" parTransId="{1373827D-F8EF-4295-B699-AEB414CF0679}" sibTransId="{02D65037-200D-479C-8FB8-D02C18FE4B43}"/>
    <dgm:cxn modelId="{62E508D3-5C5E-4220-9C30-C5B9B2CC7800}" type="presOf" srcId="{DBEF76B6-DEB1-4EEB-AA2F-064ADBD12E4E}" destId="{9298F9EC-614C-4CFD-ABD0-D81AAB2AC9F9}" srcOrd="0" destOrd="0" presId="urn:microsoft.com/office/officeart/2005/8/layout/process5"/>
    <dgm:cxn modelId="{988EFE29-C6F6-4EBF-9FEF-53BDD41E8F06}" type="presOf" srcId="{59CF5A6B-CE3A-4444-9054-DAEC1563944D}" destId="{2F2D7CE6-D3B8-4F80-B7FB-9CEAE595471A}" srcOrd="0" destOrd="0" presId="urn:microsoft.com/office/officeart/2005/8/layout/process5"/>
    <dgm:cxn modelId="{E88164DC-FE81-4D94-A229-782E7582CB11}" srcId="{4CE9DB40-C42B-4C05-A740-BCA09C001801}" destId="{5AB202AD-9629-4F39-A7B9-D6F10994AF0C}" srcOrd="6" destOrd="0" parTransId="{815E6CF4-9AF1-4EB2-B628-89DE8DFFFBD0}" sibTransId="{C18DA049-8D99-4AED-B3A9-92DBA865FBC3}"/>
    <dgm:cxn modelId="{07736D05-4D49-4ED9-84E7-59B5FF9247AA}" type="presOf" srcId="{B81506EF-9101-45B4-B3CD-4C199AF56512}" destId="{2D61095A-250B-438C-9165-D873988345CB}" srcOrd="0" destOrd="0" presId="urn:microsoft.com/office/officeart/2005/8/layout/process5"/>
    <dgm:cxn modelId="{767D3733-D6C0-473C-A0AC-EC81C98103C5}" type="presOf" srcId="{9E6C60E6-2709-44CE-811C-40DEA3E9D565}" destId="{5EACCCC7-F918-44C4-A055-8EA33F313486}" srcOrd="1" destOrd="0" presId="urn:microsoft.com/office/officeart/2005/8/layout/process5"/>
    <dgm:cxn modelId="{2800FCF2-F62E-4FE7-9613-6C959B8F592B}" type="presOf" srcId="{9B4346FF-BE86-41D4-937C-5504777EC404}" destId="{734CD04A-203F-4EC7-8E36-054E3AE4D55C}" srcOrd="1" destOrd="0" presId="urn:microsoft.com/office/officeart/2005/8/layout/process5"/>
    <dgm:cxn modelId="{867EE5A3-2E6F-4AE1-B6EA-BEECED4FB354}" type="presOf" srcId="{82E32F94-B718-4D22-AC9F-4541F17D2D95}" destId="{CF140E37-9098-4986-A29F-5AED54E4239F}" srcOrd="0" destOrd="0" presId="urn:microsoft.com/office/officeart/2005/8/layout/process5"/>
    <dgm:cxn modelId="{28C8CC4F-13D8-4AF9-93CF-EEC85524E9DD}" type="presOf" srcId="{9B4346FF-BE86-41D4-937C-5504777EC404}" destId="{5630FF38-CFC6-4967-85CE-A174713F1776}" srcOrd="0" destOrd="0" presId="urn:microsoft.com/office/officeart/2005/8/layout/process5"/>
    <dgm:cxn modelId="{2A771461-75FE-4250-BF2F-C02F0E86A817}" srcId="{4CE9DB40-C42B-4C05-A740-BCA09C001801}" destId="{55E91ED2-2212-4EC7-8B71-05E1EC33A65B}" srcOrd="0" destOrd="0" parTransId="{1027CD6B-1FD9-4EC6-89B0-5C5574C36599}" sibTransId="{F0A140C5-A74F-4125-95A5-6A88F6D49E52}"/>
    <dgm:cxn modelId="{0A6CFABE-1B60-44A2-93FD-448D6590B72D}" type="presOf" srcId="{02D65037-200D-479C-8FB8-D02C18FE4B43}" destId="{39B65793-9015-4FBA-BDCC-5B9158C3A11A}" srcOrd="0" destOrd="0" presId="urn:microsoft.com/office/officeart/2005/8/layout/process5"/>
    <dgm:cxn modelId="{C9A8B11E-726E-4C95-BF4A-18FC22EB88C2}" type="presOf" srcId="{F0A140C5-A74F-4125-95A5-6A88F6D49E52}" destId="{D930FEDB-5744-4520-BC06-CB16B9942921}" srcOrd="0" destOrd="0" presId="urn:microsoft.com/office/officeart/2005/8/layout/process5"/>
    <dgm:cxn modelId="{2FBB1DDB-1021-4E75-8263-2083B9B92F93}" type="presOf" srcId="{55E91ED2-2212-4EC7-8B71-05E1EC33A65B}" destId="{E4D7C7A2-D95D-4AC5-84B1-32980F4E89FC}" srcOrd="0" destOrd="0" presId="urn:microsoft.com/office/officeart/2005/8/layout/process5"/>
    <dgm:cxn modelId="{94F58937-95F9-491E-8668-0FBCDF157421}" type="presParOf" srcId="{78794B2A-3C33-4B9D-B320-D2E2FEEC41C4}" destId="{E4D7C7A2-D95D-4AC5-84B1-32980F4E89FC}" srcOrd="0" destOrd="0" presId="urn:microsoft.com/office/officeart/2005/8/layout/process5"/>
    <dgm:cxn modelId="{9D808088-822B-4BFB-8ED9-6AD0463D5191}" type="presParOf" srcId="{78794B2A-3C33-4B9D-B320-D2E2FEEC41C4}" destId="{D930FEDB-5744-4520-BC06-CB16B9942921}" srcOrd="1" destOrd="0" presId="urn:microsoft.com/office/officeart/2005/8/layout/process5"/>
    <dgm:cxn modelId="{32F64F52-593C-43CD-A101-86459BB48723}" type="presParOf" srcId="{D930FEDB-5744-4520-BC06-CB16B9942921}" destId="{9A032546-9C6D-48A7-8639-EEB97256AEB1}" srcOrd="0" destOrd="0" presId="urn:microsoft.com/office/officeart/2005/8/layout/process5"/>
    <dgm:cxn modelId="{CC5B232B-92F1-4956-BABE-5BFB3A2F8A85}" type="presParOf" srcId="{78794B2A-3C33-4B9D-B320-D2E2FEEC41C4}" destId="{FABE4BF8-6C24-4111-86F2-219F7D9416AC}" srcOrd="2" destOrd="0" presId="urn:microsoft.com/office/officeart/2005/8/layout/process5"/>
    <dgm:cxn modelId="{D78A05C4-0FF2-48E5-BC9D-04F82344042D}" type="presParOf" srcId="{78794B2A-3C33-4B9D-B320-D2E2FEEC41C4}" destId="{5630FF38-CFC6-4967-85CE-A174713F1776}" srcOrd="3" destOrd="0" presId="urn:microsoft.com/office/officeart/2005/8/layout/process5"/>
    <dgm:cxn modelId="{70CE937A-C68A-4A2F-8260-9BC29947713D}" type="presParOf" srcId="{5630FF38-CFC6-4967-85CE-A174713F1776}" destId="{734CD04A-203F-4EC7-8E36-054E3AE4D55C}" srcOrd="0" destOrd="0" presId="urn:microsoft.com/office/officeart/2005/8/layout/process5"/>
    <dgm:cxn modelId="{7EEB724B-B504-461C-B1FE-49BAB9B39B53}" type="presParOf" srcId="{78794B2A-3C33-4B9D-B320-D2E2FEEC41C4}" destId="{CF140E37-9098-4986-A29F-5AED54E4239F}" srcOrd="4" destOrd="0" presId="urn:microsoft.com/office/officeart/2005/8/layout/process5"/>
    <dgm:cxn modelId="{DEB37FB4-F924-47CC-9A94-54C22C592B4A}" type="presParOf" srcId="{78794B2A-3C33-4B9D-B320-D2E2FEEC41C4}" destId="{2F2D7CE6-D3B8-4F80-B7FB-9CEAE595471A}" srcOrd="5" destOrd="0" presId="urn:microsoft.com/office/officeart/2005/8/layout/process5"/>
    <dgm:cxn modelId="{5606F4E9-CAD9-4DDD-A605-43EF13A18F5A}" type="presParOf" srcId="{2F2D7CE6-D3B8-4F80-B7FB-9CEAE595471A}" destId="{D8EA3B95-EA30-43B7-8451-121B74A59E3C}" srcOrd="0" destOrd="0" presId="urn:microsoft.com/office/officeart/2005/8/layout/process5"/>
    <dgm:cxn modelId="{72966FCF-590E-4632-8AAE-F4A59337FAE7}" type="presParOf" srcId="{78794B2A-3C33-4B9D-B320-D2E2FEEC41C4}" destId="{9298F9EC-614C-4CFD-ABD0-D81AAB2AC9F9}" srcOrd="6" destOrd="0" presId="urn:microsoft.com/office/officeart/2005/8/layout/process5"/>
    <dgm:cxn modelId="{ADBE8910-2AA8-4A0C-9069-907E247777F2}" type="presParOf" srcId="{78794B2A-3C33-4B9D-B320-D2E2FEEC41C4}" destId="{B655C908-D349-4E2C-9B56-DC55DAE658BF}" srcOrd="7" destOrd="0" presId="urn:microsoft.com/office/officeart/2005/8/layout/process5"/>
    <dgm:cxn modelId="{AB89203F-16A0-4E1F-AF2D-61FEE1DB8CBE}" type="presParOf" srcId="{B655C908-D349-4E2C-9B56-DC55DAE658BF}" destId="{5EACCCC7-F918-44C4-A055-8EA33F313486}" srcOrd="0" destOrd="0" presId="urn:microsoft.com/office/officeart/2005/8/layout/process5"/>
    <dgm:cxn modelId="{4FF6B69C-65E0-4FDE-B94C-8F5DB8D38CC2}" type="presParOf" srcId="{78794B2A-3C33-4B9D-B320-D2E2FEEC41C4}" destId="{06BF68D1-BEEE-4618-BC3A-11A31FAC171E}" srcOrd="8" destOrd="0" presId="urn:microsoft.com/office/officeart/2005/8/layout/process5"/>
    <dgm:cxn modelId="{2C0994C9-680B-4F01-AC0D-4B1EC6276986}" type="presParOf" srcId="{78794B2A-3C33-4B9D-B320-D2E2FEEC41C4}" destId="{39B65793-9015-4FBA-BDCC-5B9158C3A11A}" srcOrd="9" destOrd="0" presId="urn:microsoft.com/office/officeart/2005/8/layout/process5"/>
    <dgm:cxn modelId="{C48786D5-D24C-450F-B099-9A92B6883920}" type="presParOf" srcId="{39B65793-9015-4FBA-BDCC-5B9158C3A11A}" destId="{DA9CF6DC-625D-4668-A2AC-BAB937F94A57}" srcOrd="0" destOrd="0" presId="urn:microsoft.com/office/officeart/2005/8/layout/process5"/>
    <dgm:cxn modelId="{833DCB64-BD65-4B3B-BAEB-0C5619B4D8D2}" type="presParOf" srcId="{78794B2A-3C33-4B9D-B320-D2E2FEEC41C4}" destId="{2D61095A-250B-438C-9165-D873988345CB}" srcOrd="10" destOrd="0" presId="urn:microsoft.com/office/officeart/2005/8/layout/process5"/>
    <dgm:cxn modelId="{FAEB9F38-76EF-426B-8629-DC05AB947EAE}" type="presParOf" srcId="{78794B2A-3C33-4B9D-B320-D2E2FEEC41C4}" destId="{CCA38F5C-2FC1-4BDE-8B86-5FDF46F4D0C9}" srcOrd="11" destOrd="0" presId="urn:microsoft.com/office/officeart/2005/8/layout/process5"/>
    <dgm:cxn modelId="{C528D3B1-D172-4CA3-9816-DB5D2F480A25}" type="presParOf" srcId="{CCA38F5C-2FC1-4BDE-8B86-5FDF46F4D0C9}" destId="{681C6822-CE6F-4899-BA87-D920FF40FB52}" srcOrd="0" destOrd="0" presId="urn:microsoft.com/office/officeart/2005/8/layout/process5"/>
    <dgm:cxn modelId="{818F5BBB-579B-4422-B839-6398F2895B32}" type="presParOf" srcId="{78794B2A-3C33-4B9D-B320-D2E2FEEC41C4}" destId="{3C17D74D-1C8C-4663-9272-FBFA7FE5E219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7C7A2-D95D-4AC5-84B1-32980F4E89FC}">
      <dsp:nvSpPr>
        <dsp:cNvPr id="0" name=""/>
        <dsp:cNvSpPr/>
      </dsp:nvSpPr>
      <dsp:spPr>
        <a:xfrm>
          <a:off x="78878" y="496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Django Web App</a:t>
          </a:r>
          <a:endParaRPr lang="en-US" sz="1700" kern="1200" dirty="0"/>
        </a:p>
      </dsp:txBody>
      <dsp:txXfrm>
        <a:off x="106340" y="27958"/>
        <a:ext cx="1507771" cy="882693"/>
      </dsp:txXfrm>
    </dsp:sp>
    <dsp:sp modelId="{D930FEDB-5744-4520-BC06-CB16B9942921}">
      <dsp:nvSpPr>
        <dsp:cNvPr id="0" name=""/>
        <dsp:cNvSpPr/>
      </dsp:nvSpPr>
      <dsp:spPr>
        <a:xfrm>
          <a:off x="1779091" y="275530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79091" y="353040"/>
        <a:ext cx="231904" cy="232528"/>
      </dsp:txXfrm>
    </dsp:sp>
    <dsp:sp modelId="{FABE4BF8-6C24-4111-86F2-219F7D9416AC}">
      <dsp:nvSpPr>
        <dsp:cNvPr id="0" name=""/>
        <dsp:cNvSpPr/>
      </dsp:nvSpPr>
      <dsp:spPr>
        <a:xfrm>
          <a:off x="2266652" y="496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492371"/>
            <a:satOff val="-2356"/>
            <a:lumOff val="130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SQL Server Database</a:t>
          </a:r>
          <a:endParaRPr lang="en-US" sz="1700" kern="1200" dirty="0"/>
        </a:p>
      </dsp:txBody>
      <dsp:txXfrm>
        <a:off x="2294114" y="27958"/>
        <a:ext cx="1507771" cy="882693"/>
      </dsp:txXfrm>
    </dsp:sp>
    <dsp:sp modelId="{5630FF38-CFC6-4967-85CE-A174713F1776}">
      <dsp:nvSpPr>
        <dsp:cNvPr id="0" name=""/>
        <dsp:cNvSpPr/>
      </dsp:nvSpPr>
      <dsp:spPr>
        <a:xfrm>
          <a:off x="3966864" y="275530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90845"/>
            <a:satOff val="-2828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66864" y="353040"/>
        <a:ext cx="231904" cy="232528"/>
      </dsp:txXfrm>
    </dsp:sp>
    <dsp:sp modelId="{CF140E37-9098-4986-A29F-5AED54E4239F}">
      <dsp:nvSpPr>
        <dsp:cNvPr id="0" name=""/>
        <dsp:cNvSpPr/>
      </dsp:nvSpPr>
      <dsp:spPr>
        <a:xfrm>
          <a:off x="4454425" y="496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984742"/>
            <a:satOff val="-4713"/>
            <a:lumOff val="2615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Populate Database</a:t>
          </a:r>
          <a:endParaRPr lang="en-US" sz="1700" kern="1200" dirty="0"/>
        </a:p>
      </dsp:txBody>
      <dsp:txXfrm>
        <a:off x="4481887" y="27958"/>
        <a:ext cx="1507771" cy="882693"/>
      </dsp:txXfrm>
    </dsp:sp>
    <dsp:sp modelId="{2F2D7CE6-D3B8-4F80-B7FB-9CEAE595471A}">
      <dsp:nvSpPr>
        <dsp:cNvPr id="0" name=""/>
        <dsp:cNvSpPr/>
      </dsp:nvSpPr>
      <dsp:spPr>
        <a:xfrm rot="5400000">
          <a:off x="5070127" y="1047501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81691"/>
            <a:satOff val="-5655"/>
            <a:lumOff val="313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5119509" y="1075630"/>
        <a:ext cx="232528" cy="231904"/>
      </dsp:txXfrm>
    </dsp:sp>
    <dsp:sp modelId="{9298F9EC-614C-4CFD-ABD0-D81AAB2AC9F9}">
      <dsp:nvSpPr>
        <dsp:cNvPr id="0" name=""/>
        <dsp:cNvSpPr/>
      </dsp:nvSpPr>
      <dsp:spPr>
        <a:xfrm>
          <a:off x="4454425" y="1563191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1477114"/>
            <a:satOff val="-7069"/>
            <a:lumOff val="3922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Deployment (Azure Services)</a:t>
          </a:r>
          <a:endParaRPr lang="en-US" sz="1700" kern="1200" dirty="0"/>
        </a:p>
      </dsp:txBody>
      <dsp:txXfrm>
        <a:off x="4481887" y="1590653"/>
        <a:ext cx="1507771" cy="882693"/>
      </dsp:txXfrm>
    </dsp:sp>
    <dsp:sp modelId="{B655C908-D349-4E2C-9B56-DC55DAE658BF}">
      <dsp:nvSpPr>
        <dsp:cNvPr id="0" name=""/>
        <dsp:cNvSpPr/>
      </dsp:nvSpPr>
      <dsp:spPr>
        <a:xfrm rot="10800000">
          <a:off x="3985617" y="1838225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72536"/>
            <a:satOff val="-8483"/>
            <a:lumOff val="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085004" y="1915735"/>
        <a:ext cx="231904" cy="232528"/>
      </dsp:txXfrm>
    </dsp:sp>
    <dsp:sp modelId="{06BF68D1-BEEE-4618-BC3A-11A31FAC171E}">
      <dsp:nvSpPr>
        <dsp:cNvPr id="0" name=""/>
        <dsp:cNvSpPr/>
      </dsp:nvSpPr>
      <dsp:spPr>
        <a:xfrm>
          <a:off x="2266652" y="1563191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1969485"/>
            <a:satOff val="-9425"/>
            <a:lumOff val="5229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Data Warehouse</a:t>
          </a:r>
          <a:endParaRPr lang="en-US" sz="1700" kern="1200" dirty="0"/>
        </a:p>
      </dsp:txBody>
      <dsp:txXfrm>
        <a:off x="2294114" y="1590653"/>
        <a:ext cx="1507771" cy="882693"/>
      </dsp:txXfrm>
    </dsp:sp>
    <dsp:sp modelId="{39B65793-9015-4FBA-BDCC-5B9158C3A11A}">
      <dsp:nvSpPr>
        <dsp:cNvPr id="0" name=""/>
        <dsp:cNvSpPr/>
      </dsp:nvSpPr>
      <dsp:spPr>
        <a:xfrm rot="10800000">
          <a:off x="1797843" y="1838225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363382"/>
            <a:satOff val="-11310"/>
            <a:lumOff val="627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897230" y="1915735"/>
        <a:ext cx="231904" cy="232528"/>
      </dsp:txXfrm>
    </dsp:sp>
    <dsp:sp modelId="{2D61095A-250B-438C-9165-D873988345CB}">
      <dsp:nvSpPr>
        <dsp:cNvPr id="0" name=""/>
        <dsp:cNvSpPr/>
      </dsp:nvSpPr>
      <dsp:spPr>
        <a:xfrm>
          <a:off x="78878" y="1563191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2461856"/>
            <a:satOff val="-11782"/>
            <a:lumOff val="653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Reporting using Power BI</a:t>
          </a:r>
          <a:endParaRPr lang="en-US" sz="1700" kern="1200" dirty="0"/>
        </a:p>
      </dsp:txBody>
      <dsp:txXfrm>
        <a:off x="106340" y="1590653"/>
        <a:ext cx="1507771" cy="882693"/>
      </dsp:txXfrm>
    </dsp:sp>
    <dsp:sp modelId="{CCA38F5C-2FC1-4BDE-8B86-5FDF46F4D0C9}">
      <dsp:nvSpPr>
        <dsp:cNvPr id="0" name=""/>
        <dsp:cNvSpPr/>
      </dsp:nvSpPr>
      <dsp:spPr>
        <a:xfrm rot="5400000">
          <a:off x="694580" y="2610197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954227"/>
            <a:satOff val="-14138"/>
            <a:lumOff val="784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743962" y="2638326"/>
        <a:ext cx="232528" cy="231904"/>
      </dsp:txXfrm>
    </dsp:sp>
    <dsp:sp modelId="{3C17D74D-1C8C-4663-9272-FBFA7FE5E219}">
      <dsp:nvSpPr>
        <dsp:cNvPr id="0" name=""/>
        <dsp:cNvSpPr/>
      </dsp:nvSpPr>
      <dsp:spPr>
        <a:xfrm>
          <a:off x="78878" y="3125886"/>
          <a:ext cx="1562695" cy="937617"/>
        </a:xfrm>
        <a:prstGeom prst="roundRect">
          <a:avLst>
            <a:gd name="adj" fmla="val 10000"/>
          </a:avLst>
        </a:prstGeom>
        <a:solidFill>
          <a:schemeClr val="accent3">
            <a:hueOff val="2954227"/>
            <a:satOff val="-14138"/>
            <a:lumOff val="784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Forecasting Using Python Model</a:t>
          </a:r>
          <a:endParaRPr lang="en-US" sz="1700" kern="1200" dirty="0"/>
        </a:p>
      </dsp:txBody>
      <dsp:txXfrm>
        <a:off x="106340" y="3153348"/>
        <a:ext cx="1507771" cy="882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16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0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3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2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37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7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53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431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5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de1b5658b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de1b5658b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3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60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15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79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1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08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2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93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de1b5658b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de1b5658b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227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083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517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419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42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519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58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26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18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30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258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35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29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28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661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66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80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42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4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9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ECD19FB2-3AAB-4D03-B13A-2960828C78E3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319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939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787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537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81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998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733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239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439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5"/>
          <p:cNvSpPr txBox="1">
            <a:spLocks noGrp="1"/>
          </p:cNvSpPr>
          <p:nvPr>
            <p:ph type="subTitle" idx="1"/>
          </p:nvPr>
        </p:nvSpPr>
        <p:spPr>
          <a:xfrm>
            <a:off x="720075" y="2883490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5"/>
          <p:cNvSpPr txBox="1">
            <a:spLocks noGrp="1"/>
          </p:cNvSpPr>
          <p:nvPr>
            <p:ph type="subTitle" idx="2"/>
          </p:nvPr>
        </p:nvSpPr>
        <p:spPr>
          <a:xfrm>
            <a:off x="3419293" y="2883490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5"/>
          <p:cNvSpPr txBox="1">
            <a:spLocks noGrp="1"/>
          </p:cNvSpPr>
          <p:nvPr>
            <p:ph type="subTitle" idx="3"/>
          </p:nvPr>
        </p:nvSpPr>
        <p:spPr>
          <a:xfrm>
            <a:off x="6118519" y="2883490"/>
            <a:ext cx="23055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5"/>
          <p:cNvSpPr txBox="1">
            <a:spLocks noGrp="1"/>
          </p:cNvSpPr>
          <p:nvPr>
            <p:ph type="subTitle" idx="4"/>
          </p:nvPr>
        </p:nvSpPr>
        <p:spPr>
          <a:xfrm>
            <a:off x="720075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subTitle" idx="5"/>
          </p:nvPr>
        </p:nvSpPr>
        <p:spPr>
          <a:xfrm>
            <a:off x="3419296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6"/>
          </p:nvPr>
        </p:nvSpPr>
        <p:spPr>
          <a:xfrm>
            <a:off x="6118523" y="2408950"/>
            <a:ext cx="230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352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720000" y="1722125"/>
            <a:ext cx="39510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922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5127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1523600" y="1750625"/>
            <a:ext cx="60969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832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4858838" y="3973584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178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932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063113" y="3343800"/>
            <a:ext cx="4831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063125" y="1342850"/>
            <a:ext cx="5474100" cy="18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683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1"/>
          </p:nvPr>
        </p:nvSpPr>
        <p:spPr>
          <a:xfrm>
            <a:off x="5040058" y="2339784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2"/>
          </p:nvPr>
        </p:nvSpPr>
        <p:spPr>
          <a:xfrm>
            <a:off x="1543450" y="2339784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3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4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33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039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33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926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650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0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346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51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CF1133-3259-4C45-BABA-5B62D9C6F7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31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  <p:sldLayoutId id="2147483829" r:id="rId22"/>
    <p:sldLayoutId id="2147483830" r:id="rId23"/>
    <p:sldLayoutId id="2147483831" r:id="rId2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>
            <a:spLocks noGrp="1"/>
          </p:cNvSpPr>
          <p:nvPr>
            <p:ph type="ctrTitle"/>
          </p:nvPr>
        </p:nvSpPr>
        <p:spPr>
          <a:xfrm>
            <a:off x="1237724" y="242453"/>
            <a:ext cx="6830111" cy="2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300" b="1" cap="none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Retail Inventory Management and </a:t>
            </a:r>
            <a:r>
              <a:rPr lang="en-US" sz="4300" b="1" cap="none" dirty="0">
                <a:solidFill>
                  <a:schemeClr val="lt2"/>
                </a:solidFill>
                <a:latin typeface="Play"/>
                <a:ea typeface="Play"/>
                <a:cs typeface="Play"/>
              </a:rPr>
              <a:t>Forecasting</a:t>
            </a:r>
            <a:endParaRPr sz="4300" b="1" cap="none" dirty="0">
              <a:solidFill>
                <a:schemeClr val="lt2"/>
              </a:solidFill>
              <a:latin typeface="Play"/>
              <a:ea typeface="Play"/>
              <a:cs typeface="Play"/>
            </a:endParaRPr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1"/>
          </p:nvPr>
        </p:nvSpPr>
        <p:spPr>
          <a:xfrm>
            <a:off x="3418052" y="2491753"/>
            <a:ext cx="2469454" cy="2088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700" b="1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Presented by:</a:t>
            </a:r>
          </a:p>
          <a:p>
            <a:pPr marL="0" indent="0" algn="ctr"/>
            <a:r>
              <a:rPr lang="en" sz="17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Mahmoud Fahim</a:t>
            </a:r>
          </a:p>
          <a:p>
            <a:pPr marL="0" lvl="0" indent="0" algn="ctr"/>
            <a:r>
              <a:rPr lang="en" sz="17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Mohamed Sherif</a:t>
            </a:r>
          </a:p>
          <a:p>
            <a:pPr marL="0" indent="0" algn="ctr"/>
            <a:r>
              <a:rPr lang="en" sz="1700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Randa </a:t>
            </a:r>
            <a:r>
              <a:rPr lang="en" sz="1700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Mostafa</a:t>
            </a:r>
            <a:endParaRPr lang="en" sz="1700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 algn="ctr"/>
            <a:r>
              <a:rPr lang="en" sz="17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Sara Shaaban</a:t>
            </a:r>
          </a:p>
          <a:p>
            <a:pPr marL="0" lvl="0" indent="0" algn="ctr"/>
            <a:r>
              <a:rPr lang="en" sz="17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Shaimaa Tarek</a:t>
            </a:r>
          </a:p>
          <a:p>
            <a:pPr marL="0" lvl="0" indent="0" algn="ctr"/>
            <a:r>
              <a:rPr lang="en" sz="17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Sherief Saied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0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>
                <a:latin typeface="Play" panose="020B0604020202020204" charset="0"/>
              </a:rPr>
              <a:t>Django App Frontend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81" y="1188386"/>
            <a:ext cx="7109637" cy="35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2"/>
            <a:ext cx="5359317" cy="1308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>
                <a:latin typeface="Play" panose="020B0604020202020204" charset="0"/>
              </a:rPr>
              <a:t>SQL Database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42906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02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b="1" dirty="0">
                <a:latin typeface="Play" panose="020B0604020202020204" charset="0"/>
              </a:rPr>
              <a:t>Database Schema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062" y="1109832"/>
            <a:ext cx="5265876" cy="37569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2"/>
            <a:ext cx="6075243" cy="1308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>
                <a:latin typeface="Play" panose="020B0604020202020204" charset="0"/>
              </a:rPr>
              <a:t>Polpulated Database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42906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03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2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 b="1" dirty="0">
                <a:latin typeface="Play" panose="020B0604020202020204" charset="0"/>
              </a:rPr>
              <a:t>Database Tables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89" y="1211969"/>
            <a:ext cx="4023022" cy="36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720000" y="253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b="1" dirty="0">
                <a:latin typeface="Play" panose="020B0604020202020204" charset="0"/>
              </a:rPr>
              <a:t>Populated Tables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990"/>
            <a:ext cx="914400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720000" y="253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 b="1" dirty="0">
                <a:latin typeface="Play" panose="020B0604020202020204" charset="0"/>
              </a:rPr>
              <a:t>Populated Tables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597"/>
            <a:ext cx="9144000" cy="42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720000" y="253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b="1" dirty="0">
                <a:latin typeface="Play" panose="020B0604020202020204" charset="0"/>
              </a:rPr>
              <a:t>Populated Tables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60"/>
            <a:ext cx="9144000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8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1"/>
          <p:cNvSpPr txBox="1">
            <a:spLocks noGrp="1"/>
          </p:cNvSpPr>
          <p:nvPr>
            <p:ph type="subTitle" idx="1"/>
          </p:nvPr>
        </p:nvSpPr>
        <p:spPr>
          <a:xfrm>
            <a:off x="500259" y="1233027"/>
            <a:ext cx="8360206" cy="3445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project focuses on building a comprehensive data solution for retail inventory management, starting from database design to advanced forecasting and deployment.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initial phase involves designing a relational SQL database to manage inventory, sales, and supplier data, providing a robust foundation for data management. 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Following this, a data warehouse is implemented to consolidate data using ETL processes, enabling efficient data reporting and analysis. 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877" name="Google Shape;877;p41"/>
          <p:cNvSpPr txBox="1">
            <a:spLocks noGrp="1"/>
          </p:cNvSpPr>
          <p:nvPr>
            <p:ph type="title"/>
          </p:nvPr>
        </p:nvSpPr>
        <p:spPr>
          <a:xfrm>
            <a:off x="720000" y="4662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300" b="1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Projec</a:t>
            </a:r>
            <a:r>
              <a:rPr lang="en" sz="3300" b="1" cap="none" dirty="0">
                <a:solidFill>
                  <a:schemeClr val="lt1"/>
                </a:solidFill>
                <a:latin typeface="Play"/>
                <a:ea typeface="Play"/>
                <a:cs typeface="Play"/>
              </a:rPr>
              <a:t>t Overview</a:t>
            </a:r>
            <a:endParaRPr sz="3300" b="1" cap="none" dirty="0">
              <a:solidFill>
                <a:schemeClr val="lt1"/>
              </a:solidFill>
              <a:latin typeface="Play"/>
              <a:ea typeface="Play"/>
              <a:cs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02577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720000" y="253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800" b="1" dirty="0">
                <a:latin typeface="Play" panose="020B0604020202020204" charset="0"/>
              </a:rPr>
              <a:t>Populated Tables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980"/>
            <a:ext cx="914400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4"/>
          <p:cNvSpPr txBox="1">
            <a:spLocks noGrp="1"/>
          </p:cNvSpPr>
          <p:nvPr>
            <p:ph type="title"/>
          </p:nvPr>
        </p:nvSpPr>
        <p:spPr>
          <a:xfrm>
            <a:off x="720000" y="253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b="1" dirty="0">
                <a:latin typeface="Play" panose="020B0604020202020204" charset="0"/>
              </a:rPr>
              <a:t>Sales Analysis Query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410"/>
            <a:ext cx="914400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2"/>
            <a:ext cx="6075243" cy="1308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>
                <a:latin typeface="Play" panose="020B0604020202020204" charset="0"/>
              </a:rPr>
              <a:t>Azure Deployment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42906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04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xfrm>
            <a:off x="571058" y="202019"/>
            <a:ext cx="7598569" cy="10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SzPts val="3000"/>
            </a:pPr>
            <a:r>
              <a:rPr lang="en" sz="2800" b="1" dirty="0">
                <a:latin typeface="Play" panose="020B0604020202020204" charset="0"/>
              </a:rPr>
              <a:t>Azure Resource Group Setup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42" y="1226756"/>
            <a:ext cx="6939517" cy="3346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xfrm>
            <a:off x="585234" y="216197"/>
            <a:ext cx="7598569" cy="10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SzPts val="3000"/>
            </a:pPr>
            <a:r>
              <a:rPr lang="en" sz="2800" b="1" dirty="0">
                <a:latin typeface="Play" panose="020B0604020202020204" charset="0"/>
              </a:rPr>
              <a:t>Azure Resource Group Setup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8" y="1172982"/>
            <a:ext cx="7361965" cy="34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1"/>
            <a:ext cx="6075243" cy="1386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3600" b="1" dirty="0" smtClean="0">
                <a:latin typeface="Play" panose="020B0604020202020204" charset="0"/>
              </a:rPr>
              <a:t>Github Pipeline deployment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81891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05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71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Github Pipeline Deployment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82" y="1076095"/>
            <a:ext cx="6541636" cy="36337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b="1" dirty="0">
                <a:latin typeface="Play" panose="020B0604020202020204" charset="0"/>
              </a:rPr>
              <a:t>Github Pipeline Deployment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7" y="1250948"/>
            <a:ext cx="6611121" cy="34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6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1"/>
            <a:ext cx="6075243" cy="1386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3600" b="1" dirty="0" smtClean="0">
                <a:latin typeface="Play" panose="020B0604020202020204" charset="0"/>
              </a:rPr>
              <a:t>Data Warehouse Pipeline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81891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06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9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39" y="854693"/>
            <a:ext cx="4926321" cy="41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1"/>
          <p:cNvSpPr txBox="1">
            <a:spLocks noGrp="1"/>
          </p:cNvSpPr>
          <p:nvPr>
            <p:ph type="subTitle" idx="1"/>
          </p:nvPr>
        </p:nvSpPr>
        <p:spPr>
          <a:xfrm>
            <a:off x="493171" y="1038990"/>
            <a:ext cx="8296410" cy="3445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project progresses into predictive modeling by building inventory demand forecasting models with Python, leveraging Azure's data services for scalability. 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Finally, the project integrates </a:t>
            </a:r>
            <a:r>
              <a:rPr lang="en-US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MLOps</a:t>
            </a: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model management and deploys the forecasting system as a web service, ensuring its real-world applicability in supporting decision-making and automating inventory management processes. 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end-to-end solution showcases the integration of database systems, analytics, and cloud technologies to deliver actionable insights and efficient data handling.</a:t>
            </a:r>
          </a:p>
          <a:p>
            <a:pPr marL="285750" lvl="0" indent="-285750" algn="just">
              <a:lnSpc>
                <a:spcPct val="150000"/>
              </a:lnSpc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5" name="Google Shape;877;p41"/>
          <p:cNvSpPr txBox="1">
            <a:spLocks noGrp="1"/>
          </p:cNvSpPr>
          <p:nvPr>
            <p:ph type="title"/>
          </p:nvPr>
        </p:nvSpPr>
        <p:spPr>
          <a:xfrm>
            <a:off x="720000" y="4662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300" b="1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Projec</a:t>
            </a:r>
            <a:r>
              <a:rPr lang="en" sz="3300" b="1" cap="none" dirty="0">
                <a:solidFill>
                  <a:schemeClr val="lt1"/>
                </a:solidFill>
                <a:latin typeface="Play"/>
                <a:ea typeface="Play"/>
                <a:cs typeface="Play"/>
              </a:rPr>
              <a:t>t Overview</a:t>
            </a:r>
            <a:endParaRPr sz="3300" b="1" cap="none" dirty="0">
              <a:solidFill>
                <a:schemeClr val="lt1"/>
              </a:solidFill>
              <a:latin typeface="Play"/>
              <a:ea typeface="Play"/>
              <a:cs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817225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7" y="1014576"/>
            <a:ext cx="8555665" cy="38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90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/>
          <a:stretch/>
        </p:blipFill>
        <p:spPr>
          <a:xfrm>
            <a:off x="595423" y="854693"/>
            <a:ext cx="7953153" cy="412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" y="996700"/>
            <a:ext cx="8982504" cy="35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9" y="854693"/>
            <a:ext cx="8314661" cy="4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3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Data warehouse pipeline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6" y="854693"/>
            <a:ext cx="8442948" cy="36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58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Result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1076127"/>
            <a:ext cx="8992870" cy="37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1"/>
            <a:ext cx="6075243" cy="1386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3600" b="1" dirty="0" smtClean="0">
                <a:latin typeface="Play" panose="020B0604020202020204" charset="0"/>
              </a:rPr>
              <a:t>Data Analysis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81891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07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Overview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19" y="922604"/>
            <a:ext cx="6883361" cy="38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30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Customer Insights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1" y="956225"/>
            <a:ext cx="8197717" cy="40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96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Product and Shipping Insights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3" y="937555"/>
            <a:ext cx="8019473" cy="39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6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title"/>
          </p:nvPr>
        </p:nvSpPr>
        <p:spPr>
          <a:xfrm>
            <a:off x="1491796" y="1251958"/>
            <a:ext cx="6096900" cy="2019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1"/>
              </a:buClr>
              <a:buSzPts val="7000"/>
            </a:pPr>
            <a:r>
              <a:rPr lang="en" sz="7000" b="1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Project Pipeline</a:t>
            </a:r>
            <a:endParaRPr sz="7000" b="1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012" name="Google Shape;1012;p51"/>
          <p:cNvGrpSpPr/>
          <p:nvPr/>
        </p:nvGrpSpPr>
        <p:grpSpPr>
          <a:xfrm>
            <a:off x="582712" y="7"/>
            <a:ext cx="643935" cy="2314064"/>
            <a:chOff x="582712" y="7"/>
            <a:chExt cx="643935" cy="2314064"/>
          </a:xfrm>
        </p:grpSpPr>
        <p:grpSp>
          <p:nvGrpSpPr>
            <p:cNvPr id="1013" name="Google Shape;1013;p51"/>
            <p:cNvGrpSpPr/>
            <p:nvPr/>
          </p:nvGrpSpPr>
          <p:grpSpPr>
            <a:xfrm rot="10800000">
              <a:off x="1035918" y="3987"/>
              <a:ext cx="190730" cy="2310083"/>
              <a:chOff x="9" y="2835115"/>
              <a:chExt cx="134668" cy="1631069"/>
            </a:xfrm>
          </p:grpSpPr>
          <p:sp>
            <p:nvSpPr>
              <p:cNvPr id="1014" name="Google Shape;1014;p51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51"/>
            <p:cNvGrpSpPr/>
            <p:nvPr/>
          </p:nvGrpSpPr>
          <p:grpSpPr>
            <a:xfrm rot="10800000">
              <a:off x="582712" y="7"/>
              <a:ext cx="432406" cy="1877736"/>
              <a:chOff x="4792514" y="2979701"/>
              <a:chExt cx="305307" cy="1325804"/>
            </a:xfrm>
          </p:grpSpPr>
          <p:sp>
            <p:nvSpPr>
              <p:cNvPr id="1019" name="Google Shape;1019;p51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4" name="Google Shape;1024;p51"/>
          <p:cNvGrpSpPr/>
          <p:nvPr/>
        </p:nvGrpSpPr>
        <p:grpSpPr>
          <a:xfrm rot="-5400000">
            <a:off x="7591763" y="-353680"/>
            <a:ext cx="659052" cy="2445426"/>
            <a:chOff x="4128096" y="2589445"/>
            <a:chExt cx="465334" cy="1726630"/>
          </a:xfrm>
        </p:grpSpPr>
        <p:sp>
          <p:nvSpPr>
            <p:cNvPr id="1025" name="Google Shape;1025;p5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1"/>
          <p:cNvGrpSpPr/>
          <p:nvPr/>
        </p:nvGrpSpPr>
        <p:grpSpPr>
          <a:xfrm>
            <a:off x="-6" y="3333878"/>
            <a:ext cx="2174918" cy="1340856"/>
            <a:chOff x="-6" y="3333878"/>
            <a:chExt cx="2174918" cy="1340856"/>
          </a:xfrm>
        </p:grpSpPr>
        <p:grpSp>
          <p:nvGrpSpPr>
            <p:cNvPr id="1037" name="Google Shape;1037;p51"/>
            <p:cNvGrpSpPr/>
            <p:nvPr/>
          </p:nvGrpSpPr>
          <p:grpSpPr>
            <a:xfrm rot="5400000">
              <a:off x="694173" y="3358411"/>
              <a:ext cx="622150" cy="2010496"/>
              <a:chOff x="2474121" y="2891575"/>
              <a:chExt cx="439279" cy="1419541"/>
            </a:xfrm>
          </p:grpSpPr>
          <p:sp>
            <p:nvSpPr>
              <p:cNvPr id="1038" name="Google Shape;1038;p51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p51"/>
            <p:cNvGrpSpPr/>
            <p:nvPr/>
          </p:nvGrpSpPr>
          <p:grpSpPr>
            <a:xfrm rot="5400000">
              <a:off x="752586" y="2581286"/>
              <a:ext cx="669734" cy="2174918"/>
              <a:chOff x="6278982" y="2751992"/>
              <a:chExt cx="478381" cy="1553513"/>
            </a:xfrm>
          </p:grpSpPr>
          <p:sp>
            <p:nvSpPr>
              <p:cNvPr id="1047" name="Google Shape;1047;p51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6" name="Google Shape;1056;p51"/>
          <p:cNvGrpSpPr/>
          <p:nvPr/>
        </p:nvGrpSpPr>
        <p:grpSpPr>
          <a:xfrm>
            <a:off x="7181728" y="2938818"/>
            <a:ext cx="1357857" cy="2848314"/>
            <a:chOff x="7181728" y="2938818"/>
            <a:chExt cx="1357857" cy="2848314"/>
          </a:xfrm>
        </p:grpSpPr>
        <p:grpSp>
          <p:nvGrpSpPr>
            <p:cNvPr id="1057" name="Google Shape;1057;p51"/>
            <p:cNvGrpSpPr/>
            <p:nvPr/>
          </p:nvGrpSpPr>
          <p:grpSpPr>
            <a:xfrm>
              <a:off x="7620438" y="2938818"/>
              <a:ext cx="919147" cy="2204676"/>
              <a:chOff x="3117442" y="2754471"/>
              <a:chExt cx="648978" cy="1556645"/>
            </a:xfrm>
          </p:grpSpPr>
          <p:sp>
            <p:nvSpPr>
              <p:cNvPr id="1058" name="Google Shape;1058;p51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" name="Google Shape;1068;p51"/>
            <p:cNvGrpSpPr/>
            <p:nvPr/>
          </p:nvGrpSpPr>
          <p:grpSpPr>
            <a:xfrm>
              <a:off x="7181728" y="3862376"/>
              <a:ext cx="549893" cy="1924756"/>
              <a:chOff x="7780935" y="2930680"/>
              <a:chExt cx="392780" cy="1374825"/>
            </a:xfrm>
          </p:grpSpPr>
          <p:sp>
            <p:nvSpPr>
              <p:cNvPr id="1069" name="Google Shape;1069;p51"/>
              <p:cNvSpPr/>
              <p:nvPr/>
            </p:nvSpPr>
            <p:spPr>
              <a:xfrm rot="-5400000">
                <a:off x="7866274" y="3998065"/>
                <a:ext cx="449808" cy="16507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3795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9856" y="229"/>
                    </a:lnTo>
                    <a:lnTo>
                      <a:pt x="9856" y="3081"/>
                    </a:lnTo>
                    <a:cubicBezTo>
                      <a:pt x="9685" y="3081"/>
                      <a:pt x="9556" y="3267"/>
                      <a:pt x="9556" y="3438"/>
                    </a:cubicBezTo>
                    <a:cubicBezTo>
                      <a:pt x="9556" y="3623"/>
                      <a:pt x="9742" y="3794"/>
                      <a:pt x="9984" y="3794"/>
                    </a:cubicBezTo>
                    <a:cubicBezTo>
                      <a:pt x="10155" y="3794"/>
                      <a:pt x="10341" y="3623"/>
                      <a:pt x="10341" y="3438"/>
                    </a:cubicBezTo>
                    <a:cubicBezTo>
                      <a:pt x="10341" y="3267"/>
                      <a:pt x="10212" y="3081"/>
                      <a:pt x="10098" y="3081"/>
                    </a:cubicBezTo>
                    <a:lnTo>
                      <a:pt x="100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 rot="-5400000">
                <a:off x="7822212" y="3954002"/>
                <a:ext cx="498829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4694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0925" y="243"/>
                    </a:lnTo>
                    <a:lnTo>
                      <a:pt x="10925" y="3980"/>
                    </a:lnTo>
                    <a:cubicBezTo>
                      <a:pt x="10811" y="3980"/>
                      <a:pt x="10697" y="4166"/>
                      <a:pt x="10697" y="4337"/>
                    </a:cubicBezTo>
                    <a:cubicBezTo>
                      <a:pt x="10697" y="4522"/>
                      <a:pt x="10868" y="4693"/>
                      <a:pt x="11054" y="4693"/>
                    </a:cubicBezTo>
                    <a:cubicBezTo>
                      <a:pt x="11282" y="4693"/>
                      <a:pt x="11467" y="4522"/>
                      <a:pt x="11467" y="4337"/>
                    </a:cubicBezTo>
                    <a:cubicBezTo>
                      <a:pt x="11467" y="4166"/>
                      <a:pt x="11339" y="3980"/>
                      <a:pt x="11168" y="3980"/>
                    </a:cubicBezTo>
                    <a:lnTo>
                      <a:pt x="111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 rot="-5400000">
                <a:off x="7418033" y="3559740"/>
                <a:ext cx="1266256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1995" y="243"/>
                    </a:lnTo>
                    <a:lnTo>
                      <a:pt x="11995" y="5178"/>
                    </a:lnTo>
                    <a:lnTo>
                      <a:pt x="16631" y="5178"/>
                    </a:lnTo>
                    <a:lnTo>
                      <a:pt x="20909" y="828"/>
                    </a:lnTo>
                    <a:lnTo>
                      <a:pt x="28340" y="828"/>
                    </a:lnTo>
                    <a:cubicBezTo>
                      <a:pt x="28397" y="1013"/>
                      <a:pt x="28526" y="1127"/>
                      <a:pt x="28697" y="1127"/>
                    </a:cubicBezTo>
                    <a:cubicBezTo>
                      <a:pt x="28939" y="1127"/>
                      <a:pt x="29111" y="956"/>
                      <a:pt x="29111" y="714"/>
                    </a:cubicBezTo>
                    <a:cubicBezTo>
                      <a:pt x="29111" y="543"/>
                      <a:pt x="28939" y="357"/>
                      <a:pt x="28697" y="357"/>
                    </a:cubicBezTo>
                    <a:cubicBezTo>
                      <a:pt x="28583" y="357"/>
                      <a:pt x="28397" y="471"/>
                      <a:pt x="28340" y="600"/>
                    </a:cubicBezTo>
                    <a:lnTo>
                      <a:pt x="20852" y="600"/>
                    </a:lnTo>
                    <a:lnTo>
                      <a:pt x="16516" y="4936"/>
                    </a:lnTo>
                    <a:lnTo>
                      <a:pt x="12238" y="4936"/>
                    </a:lnTo>
                    <a:lnTo>
                      <a:pt x="1223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 rot="-5400000">
                <a:off x="7317206" y="3505455"/>
                <a:ext cx="1374825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3065" y="243"/>
                    </a:lnTo>
                    <a:lnTo>
                      <a:pt x="13065" y="5178"/>
                    </a:lnTo>
                    <a:lnTo>
                      <a:pt x="15917" y="5178"/>
                    </a:lnTo>
                    <a:lnTo>
                      <a:pt x="20382" y="714"/>
                    </a:lnTo>
                    <a:lnTo>
                      <a:pt x="30836" y="714"/>
                    </a:lnTo>
                    <a:cubicBezTo>
                      <a:pt x="30893" y="900"/>
                      <a:pt x="31022" y="1014"/>
                      <a:pt x="31193" y="1014"/>
                    </a:cubicBezTo>
                    <a:cubicBezTo>
                      <a:pt x="31435" y="1014"/>
                      <a:pt x="31607" y="828"/>
                      <a:pt x="31607" y="600"/>
                    </a:cubicBezTo>
                    <a:cubicBezTo>
                      <a:pt x="31607" y="415"/>
                      <a:pt x="31435" y="243"/>
                      <a:pt x="31193" y="243"/>
                    </a:cubicBezTo>
                    <a:cubicBezTo>
                      <a:pt x="31079" y="243"/>
                      <a:pt x="30893" y="358"/>
                      <a:pt x="30836" y="472"/>
                    </a:cubicBezTo>
                    <a:lnTo>
                      <a:pt x="20253" y="472"/>
                    </a:lnTo>
                    <a:lnTo>
                      <a:pt x="15803" y="4936"/>
                    </a:lnTo>
                    <a:lnTo>
                      <a:pt x="13307" y="4936"/>
                    </a:lnTo>
                    <a:lnTo>
                      <a:pt x="133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 rot="-5400000">
                <a:off x="7374298" y="3624573"/>
                <a:ext cx="1144680" cy="217183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4993" extrusionOk="0">
                    <a:moveTo>
                      <a:pt x="25901" y="0"/>
                    </a:moveTo>
                    <a:cubicBezTo>
                      <a:pt x="25730" y="0"/>
                      <a:pt x="25602" y="114"/>
                      <a:pt x="25545" y="228"/>
                    </a:cubicBezTo>
                    <a:lnTo>
                      <a:pt x="20253" y="228"/>
                    </a:lnTo>
                    <a:lnTo>
                      <a:pt x="15689" y="4750"/>
                    </a:lnTo>
                    <a:lnTo>
                      <a:pt x="14491" y="4750"/>
                    </a:lnTo>
                    <a:lnTo>
                      <a:pt x="14491" y="171"/>
                    </a:lnTo>
                    <a:lnTo>
                      <a:pt x="0" y="171"/>
                    </a:lnTo>
                    <a:lnTo>
                      <a:pt x="0" y="414"/>
                    </a:lnTo>
                    <a:lnTo>
                      <a:pt x="14263" y="414"/>
                    </a:lnTo>
                    <a:lnTo>
                      <a:pt x="14263" y="4992"/>
                    </a:lnTo>
                    <a:lnTo>
                      <a:pt x="15803" y="4992"/>
                    </a:lnTo>
                    <a:lnTo>
                      <a:pt x="20325" y="471"/>
                    </a:lnTo>
                    <a:lnTo>
                      <a:pt x="25545" y="471"/>
                    </a:lnTo>
                    <a:cubicBezTo>
                      <a:pt x="25602" y="642"/>
                      <a:pt x="25787" y="713"/>
                      <a:pt x="25901" y="713"/>
                    </a:cubicBezTo>
                    <a:cubicBezTo>
                      <a:pt x="26144" y="713"/>
                      <a:pt x="26315" y="585"/>
                      <a:pt x="26315" y="357"/>
                    </a:cubicBezTo>
                    <a:cubicBezTo>
                      <a:pt x="26315" y="171"/>
                      <a:pt x="26144" y="0"/>
                      <a:pt x="25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 rot="-5400000">
                <a:off x="7256398" y="3576791"/>
                <a:ext cx="1253250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4694" extrusionOk="0">
                    <a:moveTo>
                      <a:pt x="28397" y="1"/>
                    </a:moveTo>
                    <a:cubicBezTo>
                      <a:pt x="28283" y="1"/>
                      <a:pt x="28098" y="115"/>
                      <a:pt x="28041" y="243"/>
                    </a:cubicBezTo>
                    <a:lnTo>
                      <a:pt x="19540" y="243"/>
                    </a:lnTo>
                    <a:lnTo>
                      <a:pt x="15618" y="4166"/>
                    </a:lnTo>
                    <a:lnTo>
                      <a:pt x="15618" y="172"/>
                    </a:lnTo>
                    <a:lnTo>
                      <a:pt x="0" y="172"/>
                    </a:lnTo>
                    <a:lnTo>
                      <a:pt x="0" y="415"/>
                    </a:lnTo>
                    <a:lnTo>
                      <a:pt x="15390" y="415"/>
                    </a:lnTo>
                    <a:lnTo>
                      <a:pt x="15390" y="4693"/>
                    </a:lnTo>
                    <a:lnTo>
                      <a:pt x="19669" y="472"/>
                    </a:lnTo>
                    <a:lnTo>
                      <a:pt x="28041" y="472"/>
                    </a:lnTo>
                    <a:cubicBezTo>
                      <a:pt x="28098" y="657"/>
                      <a:pt x="28226" y="771"/>
                      <a:pt x="28397" y="771"/>
                    </a:cubicBezTo>
                    <a:cubicBezTo>
                      <a:pt x="28640" y="771"/>
                      <a:pt x="28811" y="600"/>
                      <a:pt x="28811" y="357"/>
                    </a:cubicBezTo>
                    <a:cubicBezTo>
                      <a:pt x="28811" y="172"/>
                      <a:pt x="28640" y="1"/>
                      <a:pt x="283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Profitability Analysis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2" y="854693"/>
            <a:ext cx="8126056" cy="41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4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1"/>
            <a:ext cx="6075243" cy="1386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3600" b="1" dirty="0" smtClean="0">
                <a:latin typeface="Play" panose="020B0604020202020204" charset="0"/>
              </a:rPr>
              <a:t>Forecasting Model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81891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Play" panose="020B0604020202020204" charset="0"/>
              </a:rPr>
              <a:t>08</a:t>
            </a:r>
            <a:endParaRPr b="1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46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Sales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27" y="921489"/>
            <a:ext cx="3788145" cy="40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0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Sales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78" y="854693"/>
            <a:ext cx="5917043" cy="42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8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Sales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70" y="1237115"/>
            <a:ext cx="6181859" cy="3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Profit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35" y="907311"/>
            <a:ext cx="4478529" cy="41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4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Profit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22" y="854693"/>
            <a:ext cx="5327755" cy="40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85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>
            <a:off x="720000" y="281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 smtClean="0">
                <a:latin typeface="Play" panose="020B0604020202020204" charset="0"/>
              </a:rPr>
              <a:t>Profit Forecasting</a:t>
            </a:r>
            <a:endParaRPr sz="2800" b="1" dirty="0">
              <a:latin typeface="Pl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51" y="1193735"/>
            <a:ext cx="6126897" cy="35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1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296722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952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latin typeface="Play" panose="020B0604020202020204" charset="0"/>
              </a:rPr>
              <a:t>Software Requirements</a:t>
            </a:r>
            <a:endParaRPr sz="3300" b="1" dirty="0">
              <a:latin typeface="Play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28777" y="1116757"/>
            <a:ext cx="4086446" cy="402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5450" lvl="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Django Web Framework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 SQL Server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Azure Cloud Service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3.9 and above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Pandas, Stat Model, </a:t>
            </a:r>
            <a:r>
              <a:rPr lang="en-US" sz="1400" b="1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</a:t>
            </a: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 Power BI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Control: </a:t>
            </a:r>
            <a:r>
              <a:rPr lang="en-US" sz="1400" b="1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</a:t>
            </a:r>
            <a:endParaRPr lang="en-US" sz="14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 Tool “ Chat GPT – Copilot – Gemini”</a:t>
            </a:r>
          </a:p>
          <a:p>
            <a:pPr marL="425450" indent="-285750" algn="just">
              <a:lnSpc>
                <a:spcPct val="150000"/>
              </a:lnSpc>
              <a:spcBef>
                <a:spcPts val="1000"/>
              </a:spcBef>
              <a:buClr>
                <a:schemeClr val="tx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 Excel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300" b="1" dirty="0">
                <a:latin typeface="Play" panose="020B0604020202020204" charset="0"/>
              </a:rPr>
              <a:t>Project Development</a:t>
            </a:r>
            <a:endParaRPr sz="3300" b="1" dirty="0">
              <a:latin typeface="Play" panose="020B0604020202020204" charset="0"/>
            </a:endParaRPr>
          </a:p>
        </p:txBody>
      </p:sp>
      <p:sp>
        <p:nvSpPr>
          <p:cNvPr id="855" name="Google Shape;855;p38"/>
          <p:cNvSpPr txBox="1">
            <a:spLocks noGrp="1"/>
          </p:cNvSpPr>
          <p:nvPr>
            <p:ph type="subTitle" idx="1"/>
          </p:nvPr>
        </p:nvSpPr>
        <p:spPr>
          <a:xfrm>
            <a:off x="1795635" y="1684747"/>
            <a:ext cx="2523900" cy="514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>
                <a:latin typeface="Play" panose="020B0604020202020204" charset="0"/>
              </a:rPr>
              <a:t>Django Web App</a:t>
            </a:r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2"/>
          </p:nvPr>
        </p:nvSpPr>
        <p:spPr>
          <a:xfrm>
            <a:off x="4923475" y="1680976"/>
            <a:ext cx="2523900" cy="486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>
                <a:latin typeface="Play" panose="020B0604020202020204" charset="0"/>
              </a:rPr>
              <a:t>SQL Database</a:t>
            </a:r>
          </a:p>
        </p:txBody>
      </p:sp>
      <p:sp>
        <p:nvSpPr>
          <p:cNvPr id="857" name="Google Shape;857;p38"/>
          <p:cNvSpPr txBox="1">
            <a:spLocks noGrp="1"/>
          </p:cNvSpPr>
          <p:nvPr>
            <p:ph type="subTitle" idx="3"/>
          </p:nvPr>
        </p:nvSpPr>
        <p:spPr>
          <a:xfrm>
            <a:off x="1509162" y="2727957"/>
            <a:ext cx="3096846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>
                <a:latin typeface="Play" panose="020B0604020202020204" charset="0"/>
              </a:rPr>
              <a:t>Populated Database</a:t>
            </a:r>
          </a:p>
        </p:txBody>
      </p:sp>
      <p:sp>
        <p:nvSpPr>
          <p:cNvPr id="858" name="Google Shape;858;p38"/>
          <p:cNvSpPr txBox="1">
            <a:spLocks noGrp="1"/>
          </p:cNvSpPr>
          <p:nvPr>
            <p:ph type="subTitle" idx="4"/>
          </p:nvPr>
        </p:nvSpPr>
        <p:spPr>
          <a:xfrm>
            <a:off x="4923475" y="2694717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>
                <a:latin typeface="Play" panose="020B0604020202020204" charset="0"/>
              </a:rPr>
              <a:t>Azure Deployment</a:t>
            </a:r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5"/>
          </p:nvPr>
        </p:nvSpPr>
        <p:spPr>
          <a:xfrm>
            <a:off x="2674035" y="1139458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Play" panose="020B0604020202020204" charset="0"/>
              </a:rPr>
              <a:t>01</a:t>
            </a:r>
            <a:endParaRPr sz="2800" b="1" dirty="0">
              <a:latin typeface="Play" panose="020B0604020202020204" charset="0"/>
            </a:endParaRPr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2674035" y="2185631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03</a:t>
            </a:r>
            <a:endParaRPr sz="2800" b="1" dirty="0">
              <a:latin typeface="Play" panose="020B0604020202020204" charset="0"/>
            </a:endParaRPr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7"/>
          </p:nvPr>
        </p:nvSpPr>
        <p:spPr>
          <a:xfrm>
            <a:off x="5801875" y="1139458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b="1" dirty="0">
                <a:latin typeface="Play" panose="020B0604020202020204" charset="0"/>
              </a:rPr>
              <a:t>02</a:t>
            </a:r>
            <a:endParaRPr sz="2800" b="1" dirty="0">
              <a:latin typeface="Play" panose="020B0604020202020204" charset="0"/>
            </a:endParaRPr>
          </a:p>
        </p:txBody>
      </p:sp>
      <p:sp>
        <p:nvSpPr>
          <p:cNvPr id="853" name="Google Shape;853;p38"/>
          <p:cNvSpPr txBox="1">
            <a:spLocks noGrp="1"/>
          </p:cNvSpPr>
          <p:nvPr>
            <p:ph type="title" idx="8"/>
          </p:nvPr>
        </p:nvSpPr>
        <p:spPr>
          <a:xfrm>
            <a:off x="5801875" y="2153199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Play" panose="020B0604020202020204" charset="0"/>
              </a:rPr>
              <a:t>04</a:t>
            </a:r>
            <a:endParaRPr sz="2800" b="1" dirty="0">
              <a:latin typeface="Play" panose="020B0604020202020204" charset="0"/>
            </a:endParaRPr>
          </a:p>
        </p:txBody>
      </p:sp>
      <p:sp>
        <p:nvSpPr>
          <p:cNvPr id="20" name="Google Shape;858;p38"/>
          <p:cNvSpPr txBox="1">
            <a:spLocks noGrp="1"/>
          </p:cNvSpPr>
          <p:nvPr>
            <p:ph type="subTitle" idx="9"/>
          </p:nvPr>
        </p:nvSpPr>
        <p:spPr>
          <a:xfrm>
            <a:off x="1191695" y="3772709"/>
            <a:ext cx="3731780" cy="407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400"/>
            </a:pPr>
            <a:r>
              <a:rPr lang="en-US" sz="1400" b="1" dirty="0" err="1">
                <a:latin typeface="Play" panose="020B0604020202020204" charset="0"/>
                <a:ea typeface="+mn-ea"/>
                <a:cs typeface="+mn-cs"/>
              </a:rPr>
              <a:t>Github</a:t>
            </a:r>
            <a:r>
              <a:rPr lang="en-US" sz="1400" b="1" dirty="0">
                <a:latin typeface="Play" panose="020B0604020202020204" charset="0"/>
                <a:ea typeface="+mn-ea"/>
                <a:cs typeface="+mn-cs"/>
              </a:rPr>
              <a:t> Pipeline Deployment</a:t>
            </a:r>
          </a:p>
        </p:txBody>
      </p:sp>
      <p:sp>
        <p:nvSpPr>
          <p:cNvPr id="14" name="Google Shape;858;p38"/>
          <p:cNvSpPr txBox="1">
            <a:spLocks noGrp="1"/>
          </p:cNvSpPr>
          <p:nvPr>
            <p:ph type="subTitle" idx="4294967295"/>
          </p:nvPr>
        </p:nvSpPr>
        <p:spPr>
          <a:xfrm>
            <a:off x="5022932" y="3737853"/>
            <a:ext cx="2324986" cy="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0"/>
              </a:spcAft>
              <a:buSzPts val="1400"/>
              <a:buNone/>
            </a:pPr>
            <a:r>
              <a:rPr lang="en-US" sz="1400" b="1" dirty="0" smtClean="0">
                <a:latin typeface="Play" panose="020B0604020202020204" charset="0"/>
                <a:ea typeface="+mn-ea"/>
                <a:cs typeface="+mn-cs"/>
              </a:rPr>
              <a:t>Data Warehouse Pipeline</a:t>
            </a:r>
            <a:endParaRPr lang="en-US" sz="1400" b="1" dirty="0">
              <a:latin typeface="Play" panose="020B0604020202020204" charset="0"/>
              <a:ea typeface="+mn-ea"/>
              <a:cs typeface="+mn-cs"/>
            </a:endParaRPr>
          </a:p>
        </p:txBody>
      </p:sp>
      <p:sp>
        <p:nvSpPr>
          <p:cNvPr id="19" name="Google Shape;853;p38"/>
          <p:cNvSpPr txBox="1">
            <a:spLocks/>
          </p:cNvSpPr>
          <p:nvPr/>
        </p:nvSpPr>
        <p:spPr>
          <a:xfrm>
            <a:off x="2674035" y="3230383"/>
            <a:ext cx="767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800" b="1" cap="all" dirty="0">
                <a:ln w="3175" cmpd="sng">
                  <a:noFill/>
                </a:ln>
                <a:solidFill>
                  <a:schemeClr val="tx1"/>
                </a:solidFill>
                <a:latin typeface="Play" panose="020B0604020202020204" charset="0"/>
                <a:ea typeface="+mj-ea"/>
                <a:cs typeface="+mj-cs"/>
              </a:rPr>
              <a:t>05</a:t>
            </a:r>
          </a:p>
        </p:txBody>
      </p:sp>
      <p:sp>
        <p:nvSpPr>
          <p:cNvPr id="15" name="Google Shape;853;p38"/>
          <p:cNvSpPr txBox="1">
            <a:spLocks/>
          </p:cNvSpPr>
          <p:nvPr/>
        </p:nvSpPr>
        <p:spPr>
          <a:xfrm>
            <a:off x="5800802" y="3196335"/>
            <a:ext cx="76924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800" b="1" cap="all" dirty="0" smtClean="0">
                <a:ln w="3175" cmpd="sng">
                  <a:noFill/>
                </a:ln>
                <a:solidFill>
                  <a:schemeClr val="tx1"/>
                </a:solidFill>
                <a:latin typeface="Play" panose="020B0604020202020204" charset="0"/>
                <a:ea typeface="+mj-ea"/>
                <a:cs typeface="+mj-cs"/>
              </a:rPr>
              <a:t>06</a:t>
            </a:r>
            <a:endParaRPr lang="en" sz="2800" b="1" cap="all" dirty="0">
              <a:ln w="3175" cmpd="sng">
                <a:noFill/>
              </a:ln>
              <a:solidFill>
                <a:schemeClr val="tx1"/>
              </a:solidFill>
              <a:latin typeface="Play" panose="020B0604020202020204" charset="0"/>
              <a:ea typeface="+mj-ea"/>
              <a:cs typeface="+mj-cs"/>
            </a:endParaRPr>
          </a:p>
        </p:txBody>
      </p:sp>
      <p:sp>
        <p:nvSpPr>
          <p:cNvPr id="16" name="Google Shape;858;p38"/>
          <p:cNvSpPr txBox="1">
            <a:spLocks noGrp="1"/>
          </p:cNvSpPr>
          <p:nvPr>
            <p:ph type="subTitle" idx="4294967295"/>
          </p:nvPr>
        </p:nvSpPr>
        <p:spPr>
          <a:xfrm>
            <a:off x="2377942" y="4702088"/>
            <a:ext cx="1359286" cy="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0"/>
              </a:spcAft>
              <a:buSzPts val="1400"/>
              <a:buNone/>
            </a:pPr>
            <a:r>
              <a:rPr lang="en-US" sz="1400" b="1" dirty="0" smtClean="0">
                <a:latin typeface="Play" panose="020B0604020202020204" charset="0"/>
                <a:ea typeface="+mn-ea"/>
                <a:cs typeface="+mn-cs"/>
              </a:rPr>
              <a:t>Data Analysis</a:t>
            </a:r>
            <a:endParaRPr lang="en-US" sz="1400" b="1" dirty="0">
              <a:latin typeface="Play" panose="020B0604020202020204" charset="0"/>
              <a:ea typeface="+mn-ea"/>
              <a:cs typeface="+mn-cs"/>
            </a:endParaRPr>
          </a:p>
        </p:txBody>
      </p:sp>
      <p:sp>
        <p:nvSpPr>
          <p:cNvPr id="17" name="Google Shape;853;p38"/>
          <p:cNvSpPr txBox="1">
            <a:spLocks/>
          </p:cNvSpPr>
          <p:nvPr/>
        </p:nvSpPr>
        <p:spPr>
          <a:xfrm>
            <a:off x="2672962" y="4166493"/>
            <a:ext cx="76924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800" b="1" cap="all" dirty="0" smtClean="0">
                <a:ln w="3175" cmpd="sng">
                  <a:noFill/>
                </a:ln>
                <a:solidFill>
                  <a:schemeClr val="tx1"/>
                </a:solidFill>
                <a:latin typeface="Play" panose="020B0604020202020204" charset="0"/>
                <a:ea typeface="+mj-ea"/>
                <a:cs typeface="+mj-cs"/>
              </a:rPr>
              <a:t>07</a:t>
            </a:r>
            <a:endParaRPr lang="en" sz="2800" b="1" cap="all" dirty="0">
              <a:ln w="3175" cmpd="sng">
                <a:noFill/>
              </a:ln>
              <a:solidFill>
                <a:schemeClr val="tx1"/>
              </a:solidFill>
              <a:latin typeface="Play" panose="020B0604020202020204" charset="0"/>
              <a:ea typeface="+mj-ea"/>
              <a:cs typeface="+mj-cs"/>
            </a:endParaRPr>
          </a:p>
        </p:txBody>
      </p:sp>
      <p:sp>
        <p:nvSpPr>
          <p:cNvPr id="18" name="Google Shape;858;p38"/>
          <p:cNvSpPr txBox="1">
            <a:spLocks noGrp="1"/>
          </p:cNvSpPr>
          <p:nvPr>
            <p:ph type="subTitle" idx="4294967295"/>
          </p:nvPr>
        </p:nvSpPr>
        <p:spPr>
          <a:xfrm>
            <a:off x="5301989" y="4671689"/>
            <a:ext cx="1766871" cy="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0"/>
              </a:spcAft>
              <a:buSzPts val="1400"/>
              <a:buNone/>
            </a:pPr>
            <a:r>
              <a:rPr lang="en-US" sz="1400" b="1" dirty="0" smtClean="0">
                <a:latin typeface="Play" panose="020B0604020202020204" charset="0"/>
                <a:ea typeface="+mn-ea"/>
                <a:cs typeface="+mn-cs"/>
              </a:rPr>
              <a:t>Forecasting Model</a:t>
            </a:r>
            <a:endParaRPr lang="en-US" sz="1400" b="1" dirty="0">
              <a:latin typeface="Play" panose="020B0604020202020204" charset="0"/>
              <a:ea typeface="+mn-ea"/>
              <a:cs typeface="+mn-cs"/>
            </a:endParaRPr>
          </a:p>
        </p:txBody>
      </p:sp>
      <p:sp>
        <p:nvSpPr>
          <p:cNvPr id="21" name="Google Shape;853;p38"/>
          <p:cNvSpPr txBox="1">
            <a:spLocks/>
          </p:cNvSpPr>
          <p:nvPr/>
        </p:nvSpPr>
        <p:spPr>
          <a:xfrm>
            <a:off x="5800802" y="4130171"/>
            <a:ext cx="769247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800" b="1" cap="all" dirty="0" smtClean="0">
                <a:ln w="3175" cmpd="sng">
                  <a:noFill/>
                </a:ln>
                <a:solidFill>
                  <a:schemeClr val="tx1"/>
                </a:solidFill>
                <a:latin typeface="Play" panose="020B0604020202020204" charset="0"/>
                <a:ea typeface="+mj-ea"/>
                <a:cs typeface="+mj-cs"/>
              </a:rPr>
              <a:t>08</a:t>
            </a:r>
            <a:endParaRPr lang="en" sz="2800" b="1" cap="all" dirty="0">
              <a:ln w="3175" cmpd="sng">
                <a:noFill/>
              </a:ln>
              <a:solidFill>
                <a:schemeClr val="tx1"/>
              </a:solidFill>
              <a:latin typeface="Play" panose="020B060402020202020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423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2466245" y="1909492"/>
            <a:ext cx="5359317" cy="1308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>
                <a:latin typeface="Play" panose="020B0604020202020204" charset="0"/>
              </a:rPr>
              <a:t>Django Web App</a:t>
            </a:r>
            <a:endParaRPr sz="3600" b="1" dirty="0">
              <a:latin typeface="Play" panose="020B0604020202020204" charset="0"/>
            </a:endParaRPr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8277" y="2142906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lay" panose="020B0604020202020204" charset="0"/>
              </a:rPr>
              <a:t>01</a:t>
            </a:r>
            <a:endParaRPr b="1" dirty="0">
              <a:latin typeface="Play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07"/>
            <a:ext cx="9204456" cy="517750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370</Words>
  <Application>Microsoft Office PowerPoint</Application>
  <PresentationFormat>On-screen Show (16:9)</PresentationFormat>
  <Paragraphs>102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Calibri</vt:lpstr>
      <vt:lpstr>Wingdings</vt:lpstr>
      <vt:lpstr>Arial</vt:lpstr>
      <vt:lpstr>Bebas Neue</vt:lpstr>
      <vt:lpstr>Calibri Light</vt:lpstr>
      <vt:lpstr>Nunito Light</vt:lpstr>
      <vt:lpstr>Source Sans Pro</vt:lpstr>
      <vt:lpstr>Anton</vt:lpstr>
      <vt:lpstr>Play</vt:lpstr>
      <vt:lpstr>Celestial</vt:lpstr>
      <vt:lpstr>Retail Inventory Management and Forecasting</vt:lpstr>
      <vt:lpstr>Project Overview</vt:lpstr>
      <vt:lpstr>Project Overview</vt:lpstr>
      <vt:lpstr>Project Pipeline</vt:lpstr>
      <vt:lpstr>PowerPoint Presentation</vt:lpstr>
      <vt:lpstr>Software Requirements</vt:lpstr>
      <vt:lpstr>Project Development</vt:lpstr>
      <vt:lpstr>Django Web App</vt:lpstr>
      <vt:lpstr>PowerPoint Presentation</vt:lpstr>
      <vt:lpstr>PowerPoint Presentation</vt:lpstr>
      <vt:lpstr>PowerPoint Presentation</vt:lpstr>
      <vt:lpstr>Django App Frontend</vt:lpstr>
      <vt:lpstr>SQL Database</vt:lpstr>
      <vt:lpstr>Database Schema</vt:lpstr>
      <vt:lpstr>Polpulated Database</vt:lpstr>
      <vt:lpstr>Database Tables</vt:lpstr>
      <vt:lpstr>Populated Tables</vt:lpstr>
      <vt:lpstr>Populated Tables</vt:lpstr>
      <vt:lpstr>Populated Tables</vt:lpstr>
      <vt:lpstr>Populated Tables</vt:lpstr>
      <vt:lpstr>Sales Analysis Query</vt:lpstr>
      <vt:lpstr>Azure Deployment</vt:lpstr>
      <vt:lpstr>Azure Resource Group Setup</vt:lpstr>
      <vt:lpstr>Azure Resource Group Setup</vt:lpstr>
      <vt:lpstr>Github Pipeline deployment</vt:lpstr>
      <vt:lpstr>Github Pipeline Deployment</vt:lpstr>
      <vt:lpstr>Github Pipeline Deployment</vt:lpstr>
      <vt:lpstr>Data Warehouse Pipeline</vt:lpstr>
      <vt:lpstr>Data warehouse pipeline</vt:lpstr>
      <vt:lpstr>Data warehouse pipeline</vt:lpstr>
      <vt:lpstr>Data warehouse pipeline</vt:lpstr>
      <vt:lpstr>Data warehouse pipeline</vt:lpstr>
      <vt:lpstr>Data warehouse pipeline</vt:lpstr>
      <vt:lpstr>Data warehouse pipeline</vt:lpstr>
      <vt:lpstr>Result</vt:lpstr>
      <vt:lpstr>Data Analysis</vt:lpstr>
      <vt:lpstr>Overview</vt:lpstr>
      <vt:lpstr>Customer Insights</vt:lpstr>
      <vt:lpstr>Product and Shipping Insights</vt:lpstr>
      <vt:lpstr>Profitability Analysis</vt:lpstr>
      <vt:lpstr>Forecasting Model</vt:lpstr>
      <vt:lpstr>Sales Forecasting</vt:lpstr>
      <vt:lpstr>Sales Forecasting</vt:lpstr>
      <vt:lpstr>Sales Forecasting</vt:lpstr>
      <vt:lpstr>Profit Forecasting</vt:lpstr>
      <vt:lpstr>Profit Forecasting</vt:lpstr>
      <vt:lpstr>Profit Forecasting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Inventory Management and Forecasting</dc:title>
  <cp:lastModifiedBy>shaimaa tarek</cp:lastModifiedBy>
  <cp:revision>19</cp:revision>
  <dcterms:modified xsi:type="dcterms:W3CDTF">2024-10-21T16:59:15Z</dcterms:modified>
</cp:coreProperties>
</file>